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5143500" type="screen16x9"/>
  <p:notesSz cx="6858000" cy="9144000"/>
  <p:embeddedFontLst>
    <p:embeddedFont>
      <p:font typeface="Roboto"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04" d="100"/>
          <a:sy n="204" d="100"/>
        </p:scale>
        <p:origin x="564" y="1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c6f73a0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c6f73a0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4566ba7a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4566ba7a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4560989287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4560989287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76998541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76998541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look at our parts.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c6f73a04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c6f73a0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Breadboard layout.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44abbfd8e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44abbfd8e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a microcontroller? It is a small computer that can communicate through pins on the board. Sometimes it’s a simple signal, like on or off. But it there are also more complex signals like serial data. There are several microcontrollers, we are are going to use this one.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6a18bf1b4_0_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6a18bf1b4_0_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But we are going to use this Bosch BME280 sensor. Which can measure temperature, humidity and pressure all at once, and as you can see it’s very small.</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36b1ef9b1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36b1ef9b1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are going to do this in three steps, first we add the temperature sensor, then add the clock, then the sd card. And test each step so we know it works.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c6f73a04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c6f73a04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we need to program the microcontroller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b38451871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b38451871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45c2a63a5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45c2a63a5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c6f73a04f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c6f73a04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4566ba7a0c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4566ba7a0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458038437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458038437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we need to program the microcontroller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6b1ef9b1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6b1ef9b1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Connect to microcontroller to the computer (USB). Start Arduino software. Select the (hopefully) correct port. Select the correct board (DOIT ESP-32)</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458038437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458038437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45803843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45803843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458038437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458038437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458038437a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458038437a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458038437a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458038437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458038437a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458038437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6b1ef9b12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6b1ef9b12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45af892fe2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45af892fe2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456098928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45609892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4560989287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4560989287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4566ba7a0c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4566ba7a0c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456098928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456098928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4566ba7a0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4566ba7a0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456098928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456098928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13.jpg"/><Relationship Id="rId4" Type="http://schemas.openxmlformats.org/officeDocument/2006/relationships/image" Target="../media/image12.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Build-your-own Microcontroller Sensor Workshop</a:t>
            </a:r>
            <a:endParaRPr/>
          </a:p>
        </p:txBody>
      </p:sp>
      <p:sp>
        <p:nvSpPr>
          <p:cNvPr id="68" name="Google Shape;68;p13"/>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i="1"/>
          </a:p>
        </p:txBody>
      </p:sp>
      <p:pic>
        <p:nvPicPr>
          <p:cNvPr id="69" name="Google Shape;69;p13"/>
          <p:cNvPicPr preferRelativeResize="0"/>
          <p:nvPr/>
        </p:nvPicPr>
        <p:blipFill rotWithShape="1">
          <a:blip r:embed="rId3">
            <a:alphaModFix/>
          </a:blip>
          <a:srcRect/>
          <a:stretch/>
        </p:blipFill>
        <p:spPr>
          <a:xfrm>
            <a:off x="152400" y="3374430"/>
            <a:ext cx="5855938" cy="161667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28"/>
        <p:cNvGrpSpPr/>
        <p:nvPr/>
      </p:nvGrpSpPr>
      <p:grpSpPr>
        <a:xfrm>
          <a:off x="0" y="0"/>
          <a:ext cx="0" cy="0"/>
          <a:chOff x="0" y="0"/>
          <a:chExt cx="0" cy="0"/>
        </a:xfrm>
      </p:grpSpPr>
      <p:sp>
        <p:nvSpPr>
          <p:cNvPr id="129" name="Google Shape;129;p22"/>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Common Communication Protocols</a:t>
            </a:r>
            <a:endParaRPr/>
          </a:p>
        </p:txBody>
      </p:sp>
      <p:sp>
        <p:nvSpPr>
          <p:cNvPr id="130" name="Google Shape;130;p22"/>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SPI - Serial Peripheral Interface</a:t>
            </a:r>
            <a:endParaRPr/>
          </a:p>
          <a:p>
            <a:pPr marL="457200" lvl="0" indent="-342900" algn="l" rtl="0">
              <a:spcBef>
                <a:spcPts val="1600"/>
              </a:spcBef>
              <a:spcAft>
                <a:spcPts val="0"/>
              </a:spcAft>
              <a:buSzPts val="1800"/>
              <a:buChar char="●"/>
            </a:pPr>
            <a:r>
              <a:rPr lang="en"/>
              <a:t>Can send data pretty fast</a:t>
            </a:r>
            <a:endParaRPr/>
          </a:p>
          <a:p>
            <a:pPr marL="457200" lvl="0" indent="-342900" algn="l" rtl="0">
              <a:spcBef>
                <a:spcPts val="0"/>
              </a:spcBef>
              <a:spcAft>
                <a:spcPts val="0"/>
              </a:spcAft>
              <a:buSzPts val="1800"/>
              <a:buChar char="●"/>
            </a:pPr>
            <a:r>
              <a:rPr lang="en"/>
              <a:t>Multiple devices can talk </a:t>
            </a:r>
            <a:br>
              <a:rPr lang="en"/>
            </a:br>
            <a:r>
              <a:rPr lang="en"/>
              <a:t>over the same wires</a:t>
            </a:r>
            <a:endParaRPr/>
          </a:p>
          <a:p>
            <a:pPr marL="457200" lvl="0" indent="-342900" algn="l" rtl="0">
              <a:spcBef>
                <a:spcPts val="0"/>
              </a:spcBef>
              <a:spcAft>
                <a:spcPts val="0"/>
              </a:spcAft>
              <a:buSzPts val="1800"/>
              <a:buChar char="●"/>
            </a:pPr>
            <a:r>
              <a:rPr lang="en"/>
              <a:t>Talks over four lines/wires</a:t>
            </a:r>
            <a:endParaRPr/>
          </a:p>
          <a:p>
            <a:pPr marL="914400" lvl="1" indent="-317500" algn="l" rtl="0">
              <a:spcBef>
                <a:spcPts val="0"/>
              </a:spcBef>
              <a:spcAft>
                <a:spcPts val="0"/>
              </a:spcAft>
              <a:buSzPts val="1400"/>
              <a:buChar char="○"/>
            </a:pPr>
            <a:r>
              <a:rPr lang="en"/>
              <a:t>MOSI - Master Out Slave In</a:t>
            </a:r>
            <a:endParaRPr/>
          </a:p>
          <a:p>
            <a:pPr marL="914400" lvl="1" indent="-317500" algn="l" rtl="0">
              <a:spcBef>
                <a:spcPts val="0"/>
              </a:spcBef>
              <a:spcAft>
                <a:spcPts val="0"/>
              </a:spcAft>
              <a:buSzPts val="1400"/>
              <a:buChar char="○"/>
            </a:pPr>
            <a:r>
              <a:rPr lang="en"/>
              <a:t>MISO - Mast In Slave Out</a:t>
            </a:r>
            <a:endParaRPr/>
          </a:p>
          <a:p>
            <a:pPr marL="914400" lvl="1" indent="-317500" algn="l" rtl="0">
              <a:spcBef>
                <a:spcPts val="0"/>
              </a:spcBef>
              <a:spcAft>
                <a:spcPts val="0"/>
              </a:spcAft>
              <a:buSzPts val="1400"/>
              <a:buChar char="○"/>
            </a:pPr>
            <a:r>
              <a:rPr lang="en"/>
              <a:t>SCK - Serial Clock</a:t>
            </a:r>
            <a:endParaRPr/>
          </a:p>
          <a:p>
            <a:pPr marL="914400" lvl="1" indent="-317500" algn="l" rtl="0">
              <a:spcBef>
                <a:spcPts val="0"/>
              </a:spcBef>
              <a:spcAft>
                <a:spcPts val="0"/>
              </a:spcAft>
              <a:buSzPts val="1400"/>
              <a:buChar char="○"/>
            </a:pPr>
            <a:r>
              <a:rPr lang="en"/>
              <a:t>SS1..SSn - Slave Select</a:t>
            </a:r>
            <a:endParaRPr/>
          </a:p>
        </p:txBody>
      </p:sp>
      <p:pic>
        <p:nvPicPr>
          <p:cNvPr id="131" name="Google Shape;131;p22"/>
          <p:cNvPicPr preferRelativeResize="0"/>
          <p:nvPr/>
        </p:nvPicPr>
        <p:blipFill>
          <a:blip r:embed="rId3">
            <a:alphaModFix/>
          </a:blip>
          <a:stretch>
            <a:fillRect/>
          </a:stretch>
        </p:blipFill>
        <p:spPr>
          <a:xfrm>
            <a:off x="4510325" y="2453775"/>
            <a:ext cx="4183675" cy="21755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Common Pin Labels</a:t>
            </a:r>
            <a:endParaRPr/>
          </a:p>
        </p:txBody>
      </p:sp>
      <p:sp>
        <p:nvSpPr>
          <p:cNvPr id="137" name="Google Shape;137;p23"/>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VCC, VIN, V+, 5V, 3V3</a:t>
            </a:r>
            <a:endParaRPr/>
          </a:p>
          <a:p>
            <a:pPr marL="914400" lvl="1" indent="-317500" algn="l" rtl="0">
              <a:spcBef>
                <a:spcPts val="0"/>
              </a:spcBef>
              <a:spcAft>
                <a:spcPts val="0"/>
              </a:spcAft>
              <a:buSzPts val="1400"/>
              <a:buChar char="○"/>
            </a:pPr>
            <a:r>
              <a:rPr lang="en"/>
              <a:t>Supply voltage (usually 5 volts, or 3.3 volts.)</a:t>
            </a:r>
            <a:endParaRPr/>
          </a:p>
          <a:p>
            <a:pPr marL="457200" lvl="0" indent="-342900" algn="l" rtl="0">
              <a:spcBef>
                <a:spcPts val="0"/>
              </a:spcBef>
              <a:spcAft>
                <a:spcPts val="0"/>
              </a:spcAft>
              <a:buSzPts val="1800"/>
              <a:buChar char="●"/>
            </a:pPr>
            <a:r>
              <a:rPr lang="en"/>
              <a:t>GND</a:t>
            </a:r>
            <a:endParaRPr/>
          </a:p>
          <a:p>
            <a:pPr marL="914400" lvl="1" indent="-317500" algn="l" rtl="0">
              <a:spcBef>
                <a:spcPts val="0"/>
              </a:spcBef>
              <a:spcAft>
                <a:spcPts val="0"/>
              </a:spcAft>
              <a:buSzPts val="1400"/>
              <a:buChar char="○"/>
            </a:pPr>
            <a:r>
              <a:rPr lang="en"/>
              <a:t>Ground or “negative” terminal</a:t>
            </a:r>
            <a:endParaRPr/>
          </a:p>
          <a:p>
            <a:pPr marL="457200" lvl="0" indent="-342900" algn="l" rtl="0">
              <a:spcBef>
                <a:spcPts val="0"/>
              </a:spcBef>
              <a:spcAft>
                <a:spcPts val="0"/>
              </a:spcAft>
              <a:buSzPts val="1800"/>
              <a:buChar char="●"/>
            </a:pPr>
            <a:r>
              <a:rPr lang="en"/>
              <a:t>GPIO, D1..Dxx, A1..Axx</a:t>
            </a:r>
            <a:endParaRPr/>
          </a:p>
          <a:p>
            <a:pPr marL="914400" lvl="1" indent="-317500" algn="l" rtl="0">
              <a:spcBef>
                <a:spcPts val="0"/>
              </a:spcBef>
              <a:spcAft>
                <a:spcPts val="0"/>
              </a:spcAft>
              <a:buSzPts val="1400"/>
              <a:buChar char="○"/>
            </a:pPr>
            <a:r>
              <a:rPr lang="en"/>
              <a:t>General Purpose IO, Digital in/out, Analog in/out</a:t>
            </a:r>
            <a:endParaRPr/>
          </a:p>
          <a:p>
            <a:pPr marL="457200" lvl="0" indent="-342900" algn="l" rtl="0">
              <a:spcBef>
                <a:spcPts val="0"/>
              </a:spcBef>
              <a:spcAft>
                <a:spcPts val="0"/>
              </a:spcAft>
              <a:buSzPts val="1800"/>
              <a:buChar char="●"/>
            </a:pPr>
            <a:r>
              <a:rPr lang="en"/>
              <a:t>SCK, SDA, MISO, MOSI, CS, SS</a:t>
            </a:r>
            <a:endParaRPr/>
          </a:p>
          <a:p>
            <a:pPr marL="914400" lvl="1" indent="-317500" algn="l" rtl="0">
              <a:spcBef>
                <a:spcPts val="0"/>
              </a:spcBef>
              <a:spcAft>
                <a:spcPts val="0"/>
              </a:spcAft>
              <a:buSzPts val="1400"/>
              <a:buChar char="○"/>
            </a:pPr>
            <a:r>
              <a:rPr lang="en"/>
              <a:t>Common communication protocol pins</a:t>
            </a:r>
            <a:endParaRPr/>
          </a:p>
          <a:p>
            <a:pPr marL="457200" lvl="0" indent="-342900" algn="l" rtl="0">
              <a:spcBef>
                <a:spcPts val="0"/>
              </a:spcBef>
              <a:spcAft>
                <a:spcPts val="0"/>
              </a:spcAft>
              <a:buSzPts val="1800"/>
              <a:buChar char="●"/>
            </a:pPr>
            <a:r>
              <a:rPr lang="en"/>
              <a:t>CLK, ADC, DAC, HSPI, RTC, TOUCH</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4"/>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Equipment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Google Shape;147;p25"/>
          <p:cNvPicPr preferRelativeResize="0"/>
          <p:nvPr/>
        </p:nvPicPr>
        <p:blipFill>
          <a:blip r:embed="rId3">
            <a:alphaModFix/>
          </a:blip>
          <a:stretch>
            <a:fillRect/>
          </a:stretch>
        </p:blipFill>
        <p:spPr>
          <a:xfrm>
            <a:off x="3636825" y="821549"/>
            <a:ext cx="5089377" cy="3500400"/>
          </a:xfrm>
          <a:prstGeom prst="rect">
            <a:avLst/>
          </a:prstGeom>
          <a:noFill/>
          <a:ln>
            <a:noFill/>
          </a:ln>
        </p:spPr>
      </p:pic>
      <p:sp>
        <p:nvSpPr>
          <p:cNvPr id="148" name="Google Shape;148;p25"/>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Breadboard</a:t>
            </a:r>
            <a:endParaRPr/>
          </a:p>
        </p:txBody>
      </p:sp>
      <p:sp>
        <p:nvSpPr>
          <p:cNvPr id="149" name="Google Shape;149;p25"/>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Half-size Breadboard</a:t>
            </a:r>
            <a:endParaRPr i="1"/>
          </a:p>
          <a:p>
            <a:pPr marL="457200" lvl="0" indent="-304800" algn="l" rtl="0">
              <a:spcBef>
                <a:spcPts val="1600"/>
              </a:spcBef>
              <a:spcAft>
                <a:spcPts val="0"/>
              </a:spcAft>
              <a:buSzPts val="1200"/>
              <a:buChar char="●"/>
            </a:pPr>
            <a:r>
              <a:rPr lang="en"/>
              <a:t>Easy to use</a:t>
            </a:r>
            <a:endParaRPr/>
          </a:p>
          <a:p>
            <a:pPr marL="457200" lvl="0" indent="-304800" algn="l" rtl="0">
              <a:spcBef>
                <a:spcPts val="0"/>
              </a:spcBef>
              <a:spcAft>
                <a:spcPts val="0"/>
              </a:spcAft>
              <a:buSzPts val="1200"/>
              <a:buChar char="●"/>
            </a:pPr>
            <a:r>
              <a:rPr lang="en"/>
              <a:t>Quick prototyping</a:t>
            </a:r>
            <a:endParaRPr/>
          </a:p>
          <a:p>
            <a:pPr marL="457200" lvl="0" indent="-304800" algn="l" rtl="0">
              <a:spcBef>
                <a:spcPts val="0"/>
              </a:spcBef>
              <a:spcAft>
                <a:spcPts val="0"/>
              </a:spcAft>
              <a:buSzPts val="1200"/>
              <a:buChar char="●"/>
            </a:pPr>
            <a:r>
              <a:rPr lang="en"/>
              <a:t>Reusable</a:t>
            </a:r>
            <a:endParaRPr/>
          </a:p>
          <a:p>
            <a:pPr marL="457200" lvl="0" indent="-304800" algn="l" rtl="0">
              <a:spcBef>
                <a:spcPts val="0"/>
              </a:spcBef>
              <a:spcAft>
                <a:spcPts val="0"/>
              </a:spcAft>
              <a:buSzPts val="1200"/>
              <a:buChar char="●"/>
            </a:pPr>
            <a:r>
              <a:rPr lang="en"/>
              <a:t>No Soldering</a:t>
            </a:r>
            <a:endParaRPr/>
          </a:p>
          <a:p>
            <a:pPr marL="0" lvl="0" indent="0" algn="l" rtl="0">
              <a:spcBef>
                <a:spcPts val="1600"/>
              </a:spcBef>
              <a:spcAft>
                <a:spcPts val="1600"/>
              </a:spcAft>
              <a:buNone/>
            </a:pPr>
            <a:endParaRPr/>
          </a:p>
        </p:txBody>
      </p:sp>
      <p:cxnSp>
        <p:nvCxnSpPr>
          <p:cNvPr id="150" name="Google Shape;150;p25"/>
          <p:cNvCxnSpPr/>
          <p:nvPr/>
        </p:nvCxnSpPr>
        <p:spPr>
          <a:xfrm rot="10800000" flipH="1">
            <a:off x="4137463" y="1135800"/>
            <a:ext cx="4160400" cy="9900"/>
          </a:xfrm>
          <a:prstGeom prst="straightConnector1">
            <a:avLst/>
          </a:prstGeom>
          <a:noFill/>
          <a:ln w="76200" cap="flat" cmpd="sng">
            <a:solidFill>
              <a:srgbClr val="FF0000"/>
            </a:solidFill>
            <a:prstDash val="solid"/>
            <a:round/>
            <a:headEnd type="none" w="med" len="med"/>
            <a:tailEnd type="none" w="med" len="med"/>
          </a:ln>
        </p:spPr>
      </p:cxnSp>
      <p:cxnSp>
        <p:nvCxnSpPr>
          <p:cNvPr id="151" name="Google Shape;151;p25"/>
          <p:cNvCxnSpPr/>
          <p:nvPr/>
        </p:nvCxnSpPr>
        <p:spPr>
          <a:xfrm>
            <a:off x="4083125" y="1725875"/>
            <a:ext cx="4800" cy="582600"/>
          </a:xfrm>
          <a:prstGeom prst="straightConnector1">
            <a:avLst/>
          </a:prstGeom>
          <a:noFill/>
          <a:ln w="76200" cap="flat" cmpd="sng">
            <a:solidFill>
              <a:srgbClr val="00FF00"/>
            </a:solidFill>
            <a:prstDash val="solid"/>
            <a:round/>
            <a:headEnd type="none" w="med" len="med"/>
            <a:tailEnd type="none" w="med" len="med"/>
          </a:ln>
        </p:spPr>
      </p:cxnSp>
      <p:cxnSp>
        <p:nvCxnSpPr>
          <p:cNvPr id="152" name="Google Shape;152;p25"/>
          <p:cNvCxnSpPr/>
          <p:nvPr/>
        </p:nvCxnSpPr>
        <p:spPr>
          <a:xfrm rot="10800000" flipH="1">
            <a:off x="4142413" y="1280525"/>
            <a:ext cx="4150500" cy="6300"/>
          </a:xfrm>
          <a:prstGeom prst="straightConnector1">
            <a:avLst/>
          </a:prstGeom>
          <a:noFill/>
          <a:ln w="76200" cap="flat" cmpd="sng">
            <a:solidFill>
              <a:srgbClr val="4A86E8"/>
            </a:solidFill>
            <a:prstDash val="solid"/>
            <a:round/>
            <a:headEnd type="none" w="med" len="med"/>
            <a:tailEnd type="none" w="med" len="med"/>
          </a:ln>
        </p:spPr>
      </p:cxnSp>
      <p:cxnSp>
        <p:nvCxnSpPr>
          <p:cNvPr id="153" name="Google Shape;153;p25"/>
          <p:cNvCxnSpPr/>
          <p:nvPr/>
        </p:nvCxnSpPr>
        <p:spPr>
          <a:xfrm>
            <a:off x="4240375" y="1725875"/>
            <a:ext cx="4800" cy="582600"/>
          </a:xfrm>
          <a:prstGeom prst="straightConnector1">
            <a:avLst/>
          </a:prstGeom>
          <a:noFill/>
          <a:ln w="76200" cap="flat" cmpd="sng">
            <a:solidFill>
              <a:srgbClr val="FFFF00"/>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fade">
                                      <p:cBhvr>
                                        <p:cTn id="7" dur="1000"/>
                                        <p:tgtEl>
                                          <p:spTgt spid="1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2"/>
                                        </p:tgtEl>
                                        <p:attrNameLst>
                                          <p:attrName>style.visibility</p:attrName>
                                        </p:attrNameLst>
                                      </p:cBhvr>
                                      <p:to>
                                        <p:strVal val="visible"/>
                                      </p:to>
                                    </p:set>
                                    <p:animEffect transition="in" filter="fade">
                                      <p:cBhvr>
                                        <p:cTn id="12" dur="1000"/>
                                        <p:tgtEl>
                                          <p:spTgt spid="1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1"/>
                                        </p:tgtEl>
                                        <p:attrNameLst>
                                          <p:attrName>style.visibility</p:attrName>
                                        </p:attrNameLst>
                                      </p:cBhvr>
                                      <p:to>
                                        <p:strVal val="visible"/>
                                      </p:to>
                                    </p:set>
                                    <p:animEffect transition="in" filter="fade">
                                      <p:cBhvr>
                                        <p:cTn id="17" dur="1000"/>
                                        <p:tgtEl>
                                          <p:spTgt spid="1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3"/>
                                        </p:tgtEl>
                                        <p:attrNameLst>
                                          <p:attrName>style.visibility</p:attrName>
                                        </p:attrNameLst>
                                      </p:cBhvr>
                                      <p:to>
                                        <p:strVal val="visible"/>
                                      </p:to>
                                    </p:set>
                                    <p:animEffect transition="in" filter="fade">
                                      <p:cBhvr>
                                        <p:cTn id="22" dur="10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6"/>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Microcontroller Development Board</a:t>
            </a:r>
            <a:endParaRPr/>
          </a:p>
        </p:txBody>
      </p:sp>
      <p:sp>
        <p:nvSpPr>
          <p:cNvPr id="159" name="Google Shape;159;p26"/>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ESP32</a:t>
            </a:r>
            <a:endParaRPr i="1"/>
          </a:p>
          <a:p>
            <a:pPr marL="457200" lvl="0" indent="-304800" algn="l" rtl="0">
              <a:spcBef>
                <a:spcPts val="1600"/>
              </a:spcBef>
              <a:spcAft>
                <a:spcPts val="0"/>
              </a:spcAft>
              <a:buSzPts val="1200"/>
              <a:buChar char="●"/>
            </a:pPr>
            <a:r>
              <a:rPr lang="en"/>
              <a:t>Built-in Wireless</a:t>
            </a:r>
            <a:endParaRPr/>
          </a:p>
          <a:p>
            <a:pPr marL="457200" lvl="0" indent="-304800" algn="l" rtl="0">
              <a:spcBef>
                <a:spcPts val="0"/>
              </a:spcBef>
              <a:spcAft>
                <a:spcPts val="0"/>
              </a:spcAft>
              <a:buSzPts val="1200"/>
              <a:buChar char="●"/>
            </a:pPr>
            <a:r>
              <a:rPr lang="en"/>
              <a:t>Many General Purpose I/O pins</a:t>
            </a:r>
            <a:endParaRPr/>
          </a:p>
          <a:p>
            <a:pPr marL="457200" lvl="0" indent="-304800" algn="l" rtl="0">
              <a:spcBef>
                <a:spcPts val="0"/>
              </a:spcBef>
              <a:spcAft>
                <a:spcPts val="0"/>
              </a:spcAft>
              <a:buSzPts val="1200"/>
              <a:buChar char="●"/>
            </a:pPr>
            <a:r>
              <a:rPr lang="en"/>
              <a:t>Well established</a:t>
            </a:r>
            <a:endParaRPr/>
          </a:p>
          <a:p>
            <a:pPr marL="457200" lvl="0" indent="-304800" algn="l" rtl="0">
              <a:spcBef>
                <a:spcPts val="0"/>
              </a:spcBef>
              <a:spcAft>
                <a:spcPts val="0"/>
              </a:spcAft>
              <a:buSzPts val="1200"/>
              <a:buChar char="●"/>
            </a:pPr>
            <a:r>
              <a:rPr lang="en"/>
              <a:t>Inexpensive</a:t>
            </a:r>
            <a:endParaRPr/>
          </a:p>
          <a:p>
            <a:pPr marL="457200" lvl="0" indent="-304800" algn="l" rtl="0">
              <a:spcBef>
                <a:spcPts val="0"/>
              </a:spcBef>
              <a:spcAft>
                <a:spcPts val="0"/>
              </a:spcAft>
              <a:buSzPts val="1200"/>
              <a:buChar char="●"/>
            </a:pPr>
            <a:r>
              <a:rPr lang="en"/>
              <a:t>Readily Available</a:t>
            </a:r>
            <a:endParaRPr/>
          </a:p>
          <a:p>
            <a:pPr marL="0" lvl="0" indent="0" algn="l" rtl="0">
              <a:spcBef>
                <a:spcPts val="1600"/>
              </a:spcBef>
              <a:spcAft>
                <a:spcPts val="1600"/>
              </a:spcAft>
              <a:buNone/>
            </a:pPr>
            <a:endParaRPr/>
          </a:p>
        </p:txBody>
      </p:sp>
      <p:pic>
        <p:nvPicPr>
          <p:cNvPr id="160" name="Google Shape;160;p26"/>
          <p:cNvPicPr preferRelativeResize="0"/>
          <p:nvPr/>
        </p:nvPicPr>
        <p:blipFill>
          <a:blip r:embed="rId3">
            <a:alphaModFix/>
          </a:blip>
          <a:stretch>
            <a:fillRect/>
          </a:stretch>
        </p:blipFill>
        <p:spPr>
          <a:xfrm>
            <a:off x="3774628" y="1178413"/>
            <a:ext cx="5025681" cy="3021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Environment Sensor</a:t>
            </a:r>
            <a:endParaRPr/>
          </a:p>
        </p:txBody>
      </p:sp>
      <p:sp>
        <p:nvSpPr>
          <p:cNvPr id="166" name="Google Shape;166;p2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Bosch BME280</a:t>
            </a:r>
            <a:endParaRPr i="1"/>
          </a:p>
          <a:p>
            <a:pPr marL="457200" lvl="0" indent="-304800" algn="l" rtl="0">
              <a:spcBef>
                <a:spcPts val="1600"/>
              </a:spcBef>
              <a:spcAft>
                <a:spcPts val="0"/>
              </a:spcAft>
              <a:buSzPts val="1200"/>
              <a:buChar char="●"/>
            </a:pPr>
            <a:r>
              <a:rPr lang="en"/>
              <a:t>Low voltage (1.71V to 3.6V)</a:t>
            </a:r>
            <a:endParaRPr/>
          </a:p>
          <a:p>
            <a:pPr marL="457200" lvl="0" indent="-304800" algn="l" rtl="0">
              <a:spcBef>
                <a:spcPts val="0"/>
              </a:spcBef>
              <a:spcAft>
                <a:spcPts val="0"/>
              </a:spcAft>
              <a:buSzPts val="1200"/>
              <a:buChar char="●"/>
            </a:pPr>
            <a:r>
              <a:rPr lang="en"/>
              <a:t>Temperature Range 0°C to 65°C</a:t>
            </a:r>
            <a:endParaRPr/>
          </a:p>
          <a:p>
            <a:pPr marL="457200" lvl="0" indent="-304800" algn="l" rtl="0">
              <a:spcBef>
                <a:spcPts val="0"/>
              </a:spcBef>
              <a:spcAft>
                <a:spcPts val="0"/>
              </a:spcAft>
              <a:buSzPts val="1200"/>
              <a:buChar char="●"/>
            </a:pPr>
            <a:r>
              <a:rPr lang="en"/>
              <a:t>Measure Relative Humidity</a:t>
            </a:r>
            <a:endParaRPr/>
          </a:p>
          <a:p>
            <a:pPr marL="457200" lvl="0" indent="-304800" algn="l" rtl="0">
              <a:spcBef>
                <a:spcPts val="0"/>
              </a:spcBef>
              <a:spcAft>
                <a:spcPts val="0"/>
              </a:spcAft>
              <a:buSzPts val="1200"/>
              <a:buChar char="●"/>
            </a:pPr>
            <a:r>
              <a:rPr lang="en"/>
              <a:t>Pressure from 300-1100 kPa</a:t>
            </a:r>
            <a:endParaRPr/>
          </a:p>
          <a:p>
            <a:pPr marL="457200" lvl="0" indent="-304800" algn="l" rtl="0">
              <a:spcBef>
                <a:spcPts val="0"/>
              </a:spcBef>
              <a:spcAft>
                <a:spcPts val="0"/>
              </a:spcAft>
              <a:buSzPts val="1200"/>
              <a:buChar char="●"/>
            </a:pPr>
            <a:r>
              <a:rPr lang="en"/>
              <a:t>Accurate ±1°C</a:t>
            </a:r>
            <a:endParaRPr/>
          </a:p>
          <a:p>
            <a:pPr marL="457200" lvl="0" indent="-304800" algn="l" rtl="0">
              <a:spcBef>
                <a:spcPts val="0"/>
              </a:spcBef>
              <a:spcAft>
                <a:spcPts val="0"/>
              </a:spcAft>
              <a:buSzPts val="1200"/>
              <a:buChar char="●"/>
            </a:pPr>
            <a:r>
              <a:rPr lang="en"/>
              <a:t>Low power consumption</a:t>
            </a:r>
            <a:endParaRPr/>
          </a:p>
          <a:p>
            <a:pPr marL="457200" lvl="0" indent="-304800" algn="l" rtl="0">
              <a:spcBef>
                <a:spcPts val="0"/>
              </a:spcBef>
              <a:spcAft>
                <a:spcPts val="0"/>
              </a:spcAft>
              <a:buSzPts val="1200"/>
              <a:buChar char="●"/>
            </a:pPr>
            <a:r>
              <a:rPr lang="en"/>
              <a:t>Very small 2.5x2.5mm</a:t>
            </a:r>
            <a:endParaRPr/>
          </a:p>
          <a:p>
            <a:pPr marL="457200" lvl="0" indent="-304800" algn="l" rtl="0">
              <a:spcBef>
                <a:spcPts val="0"/>
              </a:spcBef>
              <a:spcAft>
                <a:spcPts val="0"/>
              </a:spcAft>
              <a:buSzPts val="1200"/>
              <a:buChar char="●"/>
            </a:pPr>
            <a:r>
              <a:rPr lang="en"/>
              <a:t>Using I2C</a:t>
            </a:r>
            <a:endParaRPr/>
          </a:p>
        </p:txBody>
      </p:sp>
      <p:pic>
        <p:nvPicPr>
          <p:cNvPr id="167" name="Google Shape;167;p27"/>
          <p:cNvPicPr preferRelativeResize="0"/>
          <p:nvPr/>
        </p:nvPicPr>
        <p:blipFill rotWithShape="1">
          <a:blip r:embed="rId3">
            <a:alphaModFix/>
          </a:blip>
          <a:srcRect t="8179" b="8187"/>
          <a:stretch/>
        </p:blipFill>
        <p:spPr>
          <a:xfrm>
            <a:off x="3587459" y="155460"/>
            <a:ext cx="5194467" cy="4631330"/>
          </a:xfrm>
          <a:prstGeom prst="rect">
            <a:avLst/>
          </a:prstGeom>
          <a:noFill/>
          <a:ln>
            <a:noFill/>
          </a:ln>
        </p:spPr>
      </p:pic>
      <p:cxnSp>
        <p:nvCxnSpPr>
          <p:cNvPr id="168" name="Google Shape;168;p27"/>
          <p:cNvCxnSpPr/>
          <p:nvPr/>
        </p:nvCxnSpPr>
        <p:spPr>
          <a:xfrm rot="10800000">
            <a:off x="7193050" y="1607575"/>
            <a:ext cx="1199700" cy="1727100"/>
          </a:xfrm>
          <a:prstGeom prst="straightConnector1">
            <a:avLst/>
          </a:prstGeom>
          <a:noFill/>
          <a:ln w="114300" cap="flat" cmpd="sng">
            <a:solidFill>
              <a:srgbClr val="FF0000"/>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68"/>
                                        </p:tgtEl>
                                        <p:attrNameLst>
                                          <p:attrName>style.visibility</p:attrName>
                                        </p:attrNameLst>
                                      </p:cBhvr>
                                      <p:to>
                                        <p:strVal val="visible"/>
                                      </p:to>
                                    </p:set>
                                    <p:anim calcmode="lin" valueType="num">
                                      <p:cBhvr additive="base">
                                        <p:cTn id="7" dur="1000"/>
                                        <p:tgtEl>
                                          <p:spTgt spid="16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Putting it together</a:t>
            </a:r>
            <a:endParaRPr/>
          </a:p>
        </p:txBody>
      </p:sp>
      <p:pic>
        <p:nvPicPr>
          <p:cNvPr id="174" name="Google Shape;174;p28"/>
          <p:cNvPicPr preferRelativeResize="0"/>
          <p:nvPr/>
        </p:nvPicPr>
        <p:blipFill>
          <a:blip r:embed="rId3">
            <a:alphaModFix/>
          </a:blip>
          <a:stretch>
            <a:fillRect/>
          </a:stretch>
        </p:blipFill>
        <p:spPr>
          <a:xfrm>
            <a:off x="140200" y="2584425"/>
            <a:ext cx="2510765" cy="1679700"/>
          </a:xfrm>
          <a:prstGeom prst="rect">
            <a:avLst/>
          </a:prstGeom>
          <a:noFill/>
          <a:ln>
            <a:noFill/>
          </a:ln>
        </p:spPr>
      </p:pic>
      <p:pic>
        <p:nvPicPr>
          <p:cNvPr id="175" name="Google Shape;175;p28"/>
          <p:cNvPicPr preferRelativeResize="0"/>
          <p:nvPr/>
        </p:nvPicPr>
        <p:blipFill>
          <a:blip r:embed="rId4">
            <a:alphaModFix/>
          </a:blip>
          <a:stretch>
            <a:fillRect/>
          </a:stretch>
        </p:blipFill>
        <p:spPr>
          <a:xfrm>
            <a:off x="4039838" y="2711638"/>
            <a:ext cx="1425263" cy="1425263"/>
          </a:xfrm>
          <a:prstGeom prst="rect">
            <a:avLst/>
          </a:prstGeom>
          <a:noFill/>
          <a:ln>
            <a:noFill/>
          </a:ln>
        </p:spPr>
      </p:pic>
      <p:pic>
        <p:nvPicPr>
          <p:cNvPr id="176" name="Google Shape;176;p28"/>
          <p:cNvPicPr preferRelativeResize="0"/>
          <p:nvPr/>
        </p:nvPicPr>
        <p:blipFill>
          <a:blip r:embed="rId5">
            <a:alphaModFix/>
          </a:blip>
          <a:stretch>
            <a:fillRect/>
          </a:stretch>
        </p:blipFill>
        <p:spPr>
          <a:xfrm>
            <a:off x="6684950" y="2584427"/>
            <a:ext cx="2239600" cy="1679700"/>
          </a:xfrm>
          <a:prstGeom prst="rect">
            <a:avLst/>
          </a:prstGeom>
          <a:noFill/>
          <a:ln>
            <a:noFill/>
          </a:ln>
        </p:spPr>
      </p:pic>
      <p:sp>
        <p:nvSpPr>
          <p:cNvPr id="177" name="Google Shape;177;p28"/>
          <p:cNvSpPr/>
          <p:nvPr/>
        </p:nvSpPr>
        <p:spPr>
          <a:xfrm>
            <a:off x="2751225" y="2917275"/>
            <a:ext cx="1014000" cy="1014000"/>
          </a:xfrm>
          <a:prstGeom prst="mathPlus">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8"/>
          <p:cNvSpPr/>
          <p:nvPr/>
        </p:nvSpPr>
        <p:spPr>
          <a:xfrm>
            <a:off x="5568013" y="2917275"/>
            <a:ext cx="1014000" cy="1014000"/>
          </a:xfrm>
          <a:prstGeom prst="mathPlus">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9"/>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Lesson 1</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187"/>
        <p:cNvGrpSpPr/>
        <p:nvPr/>
      </p:nvGrpSpPr>
      <p:grpSpPr>
        <a:xfrm>
          <a:off x="0" y="0"/>
          <a:ext cx="0" cy="0"/>
          <a:chOff x="0" y="0"/>
          <a:chExt cx="0" cy="0"/>
        </a:xfrm>
      </p:grpSpPr>
      <p:sp>
        <p:nvSpPr>
          <p:cNvPr id="188" name="Google Shape;188;p3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Microcontroller Pinout</a:t>
            </a:r>
            <a:endParaRPr/>
          </a:p>
        </p:txBody>
      </p:sp>
      <p:pic>
        <p:nvPicPr>
          <p:cNvPr id="189" name="Google Shape;189;p30"/>
          <p:cNvPicPr preferRelativeResize="0"/>
          <p:nvPr/>
        </p:nvPicPr>
        <p:blipFill>
          <a:blip r:embed="rId3">
            <a:alphaModFix/>
          </a:blip>
          <a:stretch>
            <a:fillRect/>
          </a:stretch>
        </p:blipFill>
        <p:spPr>
          <a:xfrm>
            <a:off x="152400" y="326163"/>
            <a:ext cx="8839195" cy="3896424"/>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1"/>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Microcontroller Pinout</a:t>
            </a:r>
            <a:endParaRPr/>
          </a:p>
        </p:txBody>
      </p:sp>
      <p:pic>
        <p:nvPicPr>
          <p:cNvPr id="195" name="Google Shape;195;p31"/>
          <p:cNvPicPr preferRelativeResize="0"/>
          <p:nvPr/>
        </p:nvPicPr>
        <p:blipFill>
          <a:blip r:embed="rId3">
            <a:alphaModFix/>
          </a:blip>
          <a:stretch>
            <a:fillRect/>
          </a:stretch>
        </p:blipFill>
        <p:spPr>
          <a:xfrm>
            <a:off x="260313" y="152400"/>
            <a:ext cx="8623366" cy="4392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3"/>
        <p:cNvGrpSpPr/>
        <p:nvPr/>
      </p:nvGrpSpPr>
      <p:grpSpPr>
        <a:xfrm>
          <a:off x="0" y="0"/>
          <a:ext cx="0" cy="0"/>
          <a:chOff x="0" y="0"/>
          <a:chExt cx="0" cy="0"/>
        </a:xfrm>
      </p:grpSpPr>
      <p:sp>
        <p:nvSpPr>
          <p:cNvPr id="74" name="Google Shape;74;p14"/>
          <p:cNvSpPr/>
          <p:nvPr/>
        </p:nvSpPr>
        <p:spPr>
          <a:xfrm>
            <a:off x="0" y="0"/>
            <a:ext cx="9144000" cy="1840200"/>
          </a:xfrm>
          <a:prstGeom prst="rect">
            <a:avLst/>
          </a:prstGeom>
          <a:solidFill>
            <a:schemeClr val="accent4"/>
          </a:solidFill>
          <a:ln>
            <a:noFill/>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pic>
        <p:nvPicPr>
          <p:cNvPr id="75" name="Google Shape;75;p14"/>
          <p:cNvPicPr preferRelativeResize="0"/>
          <p:nvPr/>
        </p:nvPicPr>
        <p:blipFill>
          <a:blip r:embed="rId3">
            <a:alphaModFix/>
          </a:blip>
          <a:stretch>
            <a:fillRect/>
          </a:stretch>
        </p:blipFill>
        <p:spPr>
          <a:xfrm>
            <a:off x="93625" y="97625"/>
            <a:ext cx="5469176" cy="1509900"/>
          </a:xfrm>
          <a:prstGeom prst="rect">
            <a:avLst/>
          </a:prstGeom>
          <a:noFill/>
          <a:ln>
            <a:noFill/>
          </a:ln>
        </p:spPr>
      </p:pic>
      <p:sp>
        <p:nvSpPr>
          <p:cNvPr id="76" name="Google Shape;76;p14"/>
          <p:cNvSpPr txBox="1"/>
          <p:nvPr/>
        </p:nvSpPr>
        <p:spPr>
          <a:xfrm>
            <a:off x="300275" y="2012675"/>
            <a:ext cx="8360400" cy="285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800">
                <a:solidFill>
                  <a:schemeClr val="lt1"/>
                </a:solidFill>
                <a:latin typeface="Roboto"/>
                <a:ea typeface="Roboto"/>
                <a:cs typeface="Roboto"/>
                <a:sym typeface="Roboto"/>
              </a:rPr>
              <a:t>Build-your-own Microcontroller Sensor Workshop</a:t>
            </a:r>
            <a:endParaRPr/>
          </a:p>
        </p:txBody>
      </p:sp>
      <p:sp>
        <p:nvSpPr>
          <p:cNvPr id="2" name="TextBox 1"/>
          <p:cNvSpPr txBox="1"/>
          <p:nvPr/>
        </p:nvSpPr>
        <p:spPr>
          <a:xfrm>
            <a:off x="2002302" y="4555198"/>
            <a:ext cx="4629794" cy="307777"/>
          </a:xfrm>
          <a:prstGeom prst="rect">
            <a:avLst/>
          </a:prstGeom>
          <a:noFill/>
        </p:spPr>
        <p:txBody>
          <a:bodyPr wrap="none" rtlCol="0">
            <a:spAutoFit/>
          </a:bodyPr>
          <a:lstStyle/>
          <a:p>
            <a:r>
              <a:rPr lang="en-US" dirty="0">
                <a:solidFill>
                  <a:schemeClr val="bg1"/>
                </a:solidFill>
              </a:rPr>
              <a:t>https://github.com/snguyen1/microcontroller-workshop-1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2"/>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Add the Sensor</a:t>
            </a:r>
            <a:endParaRPr/>
          </a:p>
        </p:txBody>
      </p:sp>
      <p:pic>
        <p:nvPicPr>
          <p:cNvPr id="201" name="Google Shape;201;p32"/>
          <p:cNvPicPr preferRelativeResize="0"/>
          <p:nvPr/>
        </p:nvPicPr>
        <p:blipFill rotWithShape="1">
          <a:blip r:embed="rId3">
            <a:alphaModFix/>
          </a:blip>
          <a:srcRect t="219" b="228"/>
          <a:stretch/>
        </p:blipFill>
        <p:spPr>
          <a:xfrm>
            <a:off x="1105450" y="107175"/>
            <a:ext cx="6285401" cy="4483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Program the Microcontroller</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4"/>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p>
            <a:pPr marL="457200" lvl="0" indent="-228600" algn="l" rtl="0">
              <a:spcBef>
                <a:spcPts val="0"/>
              </a:spcBef>
              <a:spcAft>
                <a:spcPts val="0"/>
              </a:spcAft>
              <a:buSzPts val="1200"/>
              <a:buNone/>
            </a:pPr>
            <a:r>
              <a:rPr lang="en" sz="1400">
                <a:solidFill>
                  <a:srgbClr val="FFFFFF"/>
                </a:solidFill>
                <a:latin typeface="Arial"/>
                <a:ea typeface="Arial"/>
                <a:cs typeface="Arial"/>
                <a:sym typeface="Arial"/>
              </a:rPr>
              <a:t>Arduino IDE</a:t>
            </a:r>
            <a:endParaRPr sz="1400">
              <a:solidFill>
                <a:srgbClr val="FFFFFF"/>
              </a:solidFill>
              <a:latin typeface="Arial"/>
              <a:ea typeface="Arial"/>
              <a:cs typeface="Arial"/>
              <a:sym typeface="Arial"/>
            </a:endParaRPr>
          </a:p>
        </p:txBody>
      </p:sp>
      <p:sp>
        <p:nvSpPr>
          <p:cNvPr id="212" name="Google Shape;212;p34"/>
          <p:cNvSpPr txBox="1"/>
          <p:nvPr/>
        </p:nvSpPr>
        <p:spPr>
          <a:xfrm>
            <a:off x="226075" y="775100"/>
            <a:ext cx="3219900" cy="38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FFFF"/>
              </a:solidFill>
            </a:endParaRPr>
          </a:p>
        </p:txBody>
      </p:sp>
      <p:pic>
        <p:nvPicPr>
          <p:cNvPr id="213" name="Google Shape;213;p34"/>
          <p:cNvPicPr preferRelativeResize="0"/>
          <p:nvPr/>
        </p:nvPicPr>
        <p:blipFill>
          <a:blip r:embed="rId3">
            <a:alphaModFix/>
          </a:blip>
          <a:stretch>
            <a:fillRect/>
          </a:stretch>
        </p:blipFill>
        <p:spPr>
          <a:xfrm>
            <a:off x="523213" y="149575"/>
            <a:ext cx="8097574" cy="44283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5"/>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Lesson 2</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6"/>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Real Time Clock</a:t>
            </a:r>
            <a:endParaRPr/>
          </a:p>
        </p:txBody>
      </p:sp>
      <p:sp>
        <p:nvSpPr>
          <p:cNvPr id="224" name="Google Shape;224;p36"/>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RTC DM3231</a:t>
            </a:r>
            <a:endParaRPr i="1"/>
          </a:p>
          <a:p>
            <a:pPr marL="457200" lvl="0" indent="-304800" algn="l" rtl="0">
              <a:spcBef>
                <a:spcPts val="1600"/>
              </a:spcBef>
              <a:spcAft>
                <a:spcPts val="0"/>
              </a:spcAft>
              <a:buSzPts val="1200"/>
              <a:buChar char="●"/>
            </a:pPr>
            <a:r>
              <a:rPr lang="en"/>
              <a:t>Flexible Power Requirements</a:t>
            </a:r>
            <a:endParaRPr/>
          </a:p>
          <a:p>
            <a:pPr marL="457200" lvl="0" indent="-304800" algn="l" rtl="0">
              <a:spcBef>
                <a:spcPts val="0"/>
              </a:spcBef>
              <a:spcAft>
                <a:spcPts val="0"/>
              </a:spcAft>
              <a:buSzPts val="1200"/>
              <a:buChar char="●"/>
            </a:pPr>
            <a:r>
              <a:rPr lang="en"/>
              <a:t>Highly Accurate</a:t>
            </a:r>
            <a:endParaRPr/>
          </a:p>
          <a:p>
            <a:pPr marL="457200" lvl="0" indent="-304800" algn="l" rtl="0">
              <a:spcBef>
                <a:spcPts val="0"/>
              </a:spcBef>
              <a:spcAft>
                <a:spcPts val="0"/>
              </a:spcAft>
              <a:buSzPts val="1200"/>
              <a:buChar char="●"/>
            </a:pPr>
            <a:r>
              <a:rPr lang="en"/>
              <a:t>Very Low Standby power consumption</a:t>
            </a:r>
            <a:endParaRPr/>
          </a:p>
          <a:p>
            <a:pPr marL="457200" lvl="0" indent="-304800" algn="l" rtl="0">
              <a:spcBef>
                <a:spcPts val="0"/>
              </a:spcBef>
              <a:spcAft>
                <a:spcPts val="0"/>
              </a:spcAft>
              <a:buSzPts val="1200"/>
              <a:buChar char="●"/>
            </a:pPr>
            <a:r>
              <a:rPr lang="en"/>
              <a:t>Build-in very stable crystal oscillator.</a:t>
            </a:r>
            <a:endParaRPr/>
          </a:p>
        </p:txBody>
      </p:sp>
      <p:pic>
        <p:nvPicPr>
          <p:cNvPr id="225" name="Google Shape;225;p36"/>
          <p:cNvPicPr preferRelativeResize="0"/>
          <p:nvPr/>
        </p:nvPicPr>
        <p:blipFill rotWithShape="1">
          <a:blip r:embed="rId3">
            <a:alphaModFix/>
          </a:blip>
          <a:srcRect t="6476" b="6468"/>
          <a:stretch/>
        </p:blipFill>
        <p:spPr>
          <a:xfrm>
            <a:off x="3587459" y="155460"/>
            <a:ext cx="5194466" cy="463132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7"/>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Add the RTC</a:t>
            </a:r>
            <a:endParaRPr/>
          </a:p>
        </p:txBody>
      </p:sp>
      <p:pic>
        <p:nvPicPr>
          <p:cNvPr id="231" name="Google Shape;231;p37"/>
          <p:cNvPicPr preferRelativeResize="0"/>
          <p:nvPr/>
        </p:nvPicPr>
        <p:blipFill rotWithShape="1">
          <a:blip r:embed="rId3">
            <a:alphaModFix/>
          </a:blip>
          <a:srcRect t="1333" b="1333"/>
          <a:stretch/>
        </p:blipFill>
        <p:spPr>
          <a:xfrm>
            <a:off x="2125788" y="133750"/>
            <a:ext cx="4244731" cy="43920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8"/>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Lesson 3</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9"/>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SD Card Reader/Writer</a:t>
            </a:r>
            <a:endParaRPr/>
          </a:p>
        </p:txBody>
      </p:sp>
      <p:sp>
        <p:nvSpPr>
          <p:cNvPr id="242" name="Google Shape;242;p39"/>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Micro SD Card Board</a:t>
            </a:r>
            <a:endParaRPr i="1"/>
          </a:p>
          <a:p>
            <a:pPr marL="457200" lvl="0" indent="-304800" algn="l" rtl="0">
              <a:spcBef>
                <a:spcPts val="1600"/>
              </a:spcBef>
              <a:spcAft>
                <a:spcPts val="0"/>
              </a:spcAft>
              <a:buSzPts val="1200"/>
              <a:buChar char="●"/>
            </a:pPr>
            <a:r>
              <a:rPr lang="en"/>
              <a:t>Accepts Micro SD cards</a:t>
            </a:r>
            <a:endParaRPr/>
          </a:p>
          <a:p>
            <a:pPr marL="457200" lvl="0" indent="-304800" algn="l" rtl="0">
              <a:spcBef>
                <a:spcPts val="0"/>
              </a:spcBef>
              <a:spcAft>
                <a:spcPts val="0"/>
              </a:spcAft>
              <a:buSzPts val="1200"/>
              <a:buChar char="●"/>
            </a:pPr>
            <a:r>
              <a:rPr lang="en"/>
              <a:t>Common</a:t>
            </a:r>
            <a:endParaRPr/>
          </a:p>
          <a:p>
            <a:pPr marL="457200" lvl="0" indent="-304800" algn="l" rtl="0">
              <a:spcBef>
                <a:spcPts val="0"/>
              </a:spcBef>
              <a:spcAft>
                <a:spcPts val="0"/>
              </a:spcAft>
              <a:buSzPts val="1200"/>
              <a:buChar char="●"/>
            </a:pPr>
            <a:r>
              <a:rPr lang="en"/>
              <a:t>Uses SPI</a:t>
            </a:r>
            <a:endParaRPr/>
          </a:p>
          <a:p>
            <a:pPr marL="457200" lvl="0" indent="0" algn="l" rtl="0">
              <a:spcBef>
                <a:spcPts val="1600"/>
              </a:spcBef>
              <a:spcAft>
                <a:spcPts val="1600"/>
              </a:spcAft>
              <a:buNone/>
            </a:pPr>
            <a:endParaRPr/>
          </a:p>
        </p:txBody>
      </p:sp>
      <p:pic>
        <p:nvPicPr>
          <p:cNvPr id="243" name="Google Shape;243;p39"/>
          <p:cNvPicPr preferRelativeResize="0"/>
          <p:nvPr/>
        </p:nvPicPr>
        <p:blipFill rotWithShape="1">
          <a:blip r:embed="rId3">
            <a:alphaModFix/>
          </a:blip>
          <a:srcRect l="7940" r="7940"/>
          <a:stretch/>
        </p:blipFill>
        <p:spPr>
          <a:xfrm>
            <a:off x="3587459" y="155460"/>
            <a:ext cx="5194465" cy="463132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Add the SD Card</a:t>
            </a:r>
            <a:endParaRPr/>
          </a:p>
        </p:txBody>
      </p:sp>
      <p:pic>
        <p:nvPicPr>
          <p:cNvPr id="249" name="Google Shape;249;p40"/>
          <p:cNvPicPr preferRelativeResize="0"/>
          <p:nvPr/>
        </p:nvPicPr>
        <p:blipFill rotWithShape="1">
          <a:blip r:embed="rId3">
            <a:alphaModFix/>
          </a:blip>
          <a:srcRect/>
          <a:stretch/>
        </p:blipFill>
        <p:spPr>
          <a:xfrm>
            <a:off x="2612600" y="161725"/>
            <a:ext cx="3271090" cy="43920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1"/>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Wasn’t that fun?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 are we going to do?</a:t>
            </a:r>
            <a:endParaRPr/>
          </a:p>
        </p:txBody>
      </p:sp>
      <p:sp>
        <p:nvSpPr>
          <p:cNvPr id="82" name="Google Shape;82;p15"/>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Learn about microcontrollers</a:t>
            </a:r>
            <a:endParaRPr/>
          </a:p>
          <a:p>
            <a:pPr marL="457200" lvl="0" indent="-342900" algn="l" rtl="0">
              <a:spcBef>
                <a:spcPts val="0"/>
              </a:spcBef>
              <a:spcAft>
                <a:spcPts val="0"/>
              </a:spcAft>
              <a:buSzPts val="1800"/>
              <a:buChar char="●"/>
            </a:pPr>
            <a:r>
              <a:rPr lang="en"/>
              <a:t>Learn about sensors</a:t>
            </a:r>
            <a:endParaRPr/>
          </a:p>
          <a:p>
            <a:pPr marL="457200" lvl="0" indent="-342900" algn="l" rtl="0">
              <a:spcBef>
                <a:spcPts val="0"/>
              </a:spcBef>
              <a:spcAft>
                <a:spcPts val="0"/>
              </a:spcAft>
              <a:buSzPts val="1800"/>
              <a:buChar char="●"/>
            </a:pPr>
            <a:r>
              <a:rPr lang="en"/>
              <a:t>Little bit about electronics</a:t>
            </a:r>
            <a:endParaRPr/>
          </a:p>
          <a:p>
            <a:pPr marL="457200" lvl="0" indent="-342900" algn="l" rtl="0">
              <a:spcBef>
                <a:spcPts val="0"/>
              </a:spcBef>
              <a:spcAft>
                <a:spcPts val="0"/>
              </a:spcAft>
              <a:buSzPts val="1800"/>
              <a:buChar char="●"/>
            </a:pPr>
            <a:r>
              <a:rPr lang="en"/>
              <a:t>Try to build temperature sensing circuit</a:t>
            </a:r>
            <a:endParaRPr/>
          </a:p>
          <a:p>
            <a:pPr marL="457200" lvl="0" indent="-342900" algn="l" rtl="0">
              <a:spcBef>
                <a:spcPts val="0"/>
              </a:spcBef>
              <a:spcAft>
                <a:spcPts val="0"/>
              </a:spcAft>
              <a:buSzPts val="1800"/>
              <a:buChar char="●"/>
            </a:pPr>
            <a:r>
              <a:rPr lang="en"/>
              <a:t>Program a microcontroller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About Microcontrollers</a:t>
            </a:r>
            <a:endParaRPr/>
          </a:p>
        </p:txBody>
      </p:sp>
      <p:sp>
        <p:nvSpPr>
          <p:cNvPr id="88" name="Google Shape;88;p16"/>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 small computer all in one chip</a:t>
            </a:r>
            <a:endParaRPr/>
          </a:p>
          <a:p>
            <a:pPr marL="457200" lvl="0" indent="-342900" algn="l" rtl="0">
              <a:spcBef>
                <a:spcPts val="0"/>
              </a:spcBef>
              <a:spcAft>
                <a:spcPts val="0"/>
              </a:spcAft>
              <a:buSzPts val="1800"/>
              <a:buChar char="●"/>
            </a:pPr>
            <a:r>
              <a:rPr lang="en"/>
              <a:t>Has built-in:</a:t>
            </a:r>
            <a:endParaRPr/>
          </a:p>
          <a:p>
            <a:pPr marL="914400" lvl="1" indent="-317500" algn="l" rtl="0">
              <a:spcBef>
                <a:spcPts val="0"/>
              </a:spcBef>
              <a:spcAft>
                <a:spcPts val="0"/>
              </a:spcAft>
              <a:buSzPts val="1400"/>
              <a:buChar char="○"/>
            </a:pPr>
            <a:r>
              <a:rPr lang="en"/>
              <a:t>CPU</a:t>
            </a:r>
            <a:endParaRPr/>
          </a:p>
          <a:p>
            <a:pPr marL="914400" lvl="1" indent="-317500" algn="l" rtl="0">
              <a:spcBef>
                <a:spcPts val="0"/>
              </a:spcBef>
              <a:spcAft>
                <a:spcPts val="0"/>
              </a:spcAft>
              <a:buSzPts val="1400"/>
              <a:buChar char="○"/>
            </a:pPr>
            <a:r>
              <a:rPr lang="en"/>
              <a:t>Memory  and Storage</a:t>
            </a:r>
            <a:endParaRPr/>
          </a:p>
          <a:p>
            <a:pPr marL="914400" lvl="1" indent="-317500" algn="l" rtl="0">
              <a:spcBef>
                <a:spcPts val="0"/>
              </a:spcBef>
              <a:spcAft>
                <a:spcPts val="0"/>
              </a:spcAft>
              <a:buSzPts val="1400"/>
              <a:buChar char="○"/>
            </a:pPr>
            <a:r>
              <a:rPr lang="en"/>
              <a:t>Some have WiFi or Bluetooth</a:t>
            </a:r>
            <a:endParaRPr/>
          </a:p>
          <a:p>
            <a:pPr marL="457200" lvl="0" indent="-342900" algn="l" rtl="0">
              <a:spcBef>
                <a:spcPts val="0"/>
              </a:spcBef>
              <a:spcAft>
                <a:spcPts val="0"/>
              </a:spcAft>
              <a:buSzPts val="1800"/>
              <a:buChar char="●"/>
            </a:pPr>
            <a:r>
              <a:rPr lang="en"/>
              <a:t>Communicates by using input/output pins</a:t>
            </a:r>
            <a:endParaRPr/>
          </a:p>
          <a:p>
            <a:pPr marL="457200" lvl="0" indent="-342900" algn="l" rtl="0">
              <a:spcBef>
                <a:spcPts val="0"/>
              </a:spcBef>
              <a:spcAft>
                <a:spcPts val="0"/>
              </a:spcAft>
              <a:buSzPts val="1800"/>
              <a:buChar char="●"/>
            </a:pPr>
            <a:r>
              <a:rPr lang="en"/>
              <a:t>Uses common communication protocols</a:t>
            </a:r>
            <a:endParaRPr/>
          </a:p>
          <a:p>
            <a:pPr marL="457200" lvl="0" indent="-342900" algn="l" rtl="0">
              <a:spcBef>
                <a:spcPts val="0"/>
              </a:spcBef>
              <a:spcAft>
                <a:spcPts val="0"/>
              </a:spcAft>
              <a:buSzPts val="1800"/>
              <a:buChar char="●"/>
            </a:pPr>
            <a:r>
              <a:rPr lang="en"/>
              <a:t>Has various power needs</a:t>
            </a:r>
            <a:endParaRPr/>
          </a:p>
          <a:p>
            <a:pPr marL="914400" lvl="1" indent="-317500" algn="l" rtl="0">
              <a:spcBef>
                <a:spcPts val="0"/>
              </a:spcBef>
              <a:spcAft>
                <a:spcPts val="0"/>
              </a:spcAft>
              <a:buSzPts val="1400"/>
              <a:buChar char="○"/>
            </a:pPr>
            <a:r>
              <a:rPr lang="en"/>
              <a:t>Common is 5 volts or 3.3 volts</a:t>
            </a:r>
            <a:endParaRPr/>
          </a:p>
        </p:txBody>
      </p:sp>
      <p:pic>
        <p:nvPicPr>
          <p:cNvPr id="89" name="Google Shape;89;p16"/>
          <p:cNvPicPr preferRelativeResize="0"/>
          <p:nvPr/>
        </p:nvPicPr>
        <p:blipFill>
          <a:blip r:embed="rId3">
            <a:alphaModFix/>
          </a:blip>
          <a:stretch>
            <a:fillRect/>
          </a:stretch>
        </p:blipFill>
        <p:spPr>
          <a:xfrm>
            <a:off x="5627668" y="1919074"/>
            <a:ext cx="3022707" cy="27102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93"/>
        <p:cNvGrpSpPr/>
        <p:nvPr/>
      </p:nvGrpSpPr>
      <p:grpSpPr>
        <a:xfrm>
          <a:off x="0" y="0"/>
          <a:ext cx="0" cy="0"/>
          <a:chOff x="0" y="0"/>
          <a:chExt cx="0" cy="0"/>
        </a:xfrm>
      </p:grpSpPr>
      <p:sp>
        <p:nvSpPr>
          <p:cNvPr id="94" name="Google Shape;94;p1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About Sensors</a:t>
            </a:r>
            <a:endParaRPr/>
          </a:p>
        </p:txBody>
      </p:sp>
      <p:sp>
        <p:nvSpPr>
          <p:cNvPr id="95" name="Google Shape;95;p17"/>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Power needs</a:t>
            </a:r>
            <a:endParaRPr/>
          </a:p>
          <a:p>
            <a:pPr marL="457200" lvl="0" indent="-342900" algn="l" rtl="0">
              <a:spcBef>
                <a:spcPts val="0"/>
              </a:spcBef>
              <a:spcAft>
                <a:spcPts val="0"/>
              </a:spcAft>
              <a:buSzPts val="1800"/>
              <a:buChar char="●"/>
            </a:pPr>
            <a:r>
              <a:rPr lang="en"/>
              <a:t>Digital VS. Analog</a:t>
            </a:r>
            <a:endParaRPr/>
          </a:p>
          <a:p>
            <a:pPr marL="457200" lvl="0" indent="-342900" algn="l" rtl="0">
              <a:spcBef>
                <a:spcPts val="0"/>
              </a:spcBef>
              <a:spcAft>
                <a:spcPts val="0"/>
              </a:spcAft>
              <a:buSzPts val="1800"/>
              <a:buChar char="●"/>
            </a:pPr>
            <a:r>
              <a:rPr lang="en"/>
              <a:t>Protocols (I2C, SPI, “Serial”, others)</a:t>
            </a:r>
            <a:endParaRPr/>
          </a:p>
          <a:p>
            <a:pPr marL="457200" lvl="0" indent="-342900" algn="l" rtl="0">
              <a:spcBef>
                <a:spcPts val="0"/>
              </a:spcBef>
              <a:spcAft>
                <a:spcPts val="0"/>
              </a:spcAft>
              <a:buSzPts val="1800"/>
              <a:buChar char="●"/>
            </a:pPr>
            <a:r>
              <a:rPr lang="en"/>
              <a:t>What is VCC, VDD, VIN, CLK and other labels you might find</a:t>
            </a:r>
            <a:endParaRPr/>
          </a:p>
          <a:p>
            <a:pPr marL="457200" lvl="0" indent="0" algn="l" rtl="0">
              <a:spcBef>
                <a:spcPts val="1600"/>
              </a:spcBef>
              <a:spcAft>
                <a:spcPts val="160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Power needs</a:t>
            </a:r>
            <a:endParaRPr/>
          </a:p>
        </p:txBody>
      </p:sp>
      <p:sp>
        <p:nvSpPr>
          <p:cNvPr id="101" name="Google Shape;101;p18"/>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Common Voltages</a:t>
            </a:r>
            <a:endParaRPr/>
          </a:p>
          <a:p>
            <a:pPr marL="914400" lvl="1" indent="-317500" algn="l" rtl="0">
              <a:spcBef>
                <a:spcPts val="0"/>
              </a:spcBef>
              <a:spcAft>
                <a:spcPts val="0"/>
              </a:spcAft>
              <a:buSzPts val="1400"/>
              <a:buChar char="○"/>
            </a:pPr>
            <a:r>
              <a:rPr lang="en"/>
              <a:t>5 volts</a:t>
            </a:r>
            <a:endParaRPr/>
          </a:p>
          <a:p>
            <a:pPr marL="914400" lvl="1" indent="-317500" algn="l" rtl="0">
              <a:spcBef>
                <a:spcPts val="0"/>
              </a:spcBef>
              <a:spcAft>
                <a:spcPts val="0"/>
              </a:spcAft>
              <a:buSzPts val="1400"/>
              <a:buChar char="○"/>
            </a:pPr>
            <a:r>
              <a:rPr lang="en"/>
              <a:t>3.3 volts</a:t>
            </a:r>
            <a:endParaRPr/>
          </a:p>
          <a:p>
            <a:pPr marL="914400" lvl="1" indent="-317500" algn="l" rtl="0">
              <a:spcBef>
                <a:spcPts val="0"/>
              </a:spcBef>
              <a:spcAft>
                <a:spcPts val="0"/>
              </a:spcAft>
              <a:buSzPts val="1400"/>
              <a:buChar char="○"/>
            </a:pPr>
            <a:r>
              <a:rPr lang="en"/>
              <a:t>1.5, 1.8, 2.5, 2.85 volts</a:t>
            </a:r>
            <a:endParaRPr/>
          </a:p>
          <a:p>
            <a:pPr marL="914400" lvl="1" indent="-317500" algn="l" rtl="0">
              <a:spcBef>
                <a:spcPts val="0"/>
              </a:spcBef>
              <a:spcAft>
                <a:spcPts val="0"/>
              </a:spcAft>
              <a:buSzPts val="1400"/>
              <a:buChar char="○"/>
            </a:pPr>
            <a:r>
              <a:rPr lang="en"/>
              <a:t>12 volts, -5.2 volts (ECL)</a:t>
            </a:r>
            <a:endParaRPr/>
          </a:p>
          <a:p>
            <a:pPr marL="457200" lvl="0" indent="-342900" algn="l" rtl="0">
              <a:spcBef>
                <a:spcPts val="0"/>
              </a:spcBef>
              <a:spcAft>
                <a:spcPts val="0"/>
              </a:spcAft>
              <a:buSzPts val="1800"/>
              <a:buChar char="●"/>
            </a:pPr>
            <a:r>
              <a:rPr lang="en"/>
              <a:t>Logic Voltage</a:t>
            </a:r>
            <a:endParaRPr/>
          </a:p>
          <a:p>
            <a:pPr marL="914400" lvl="1" indent="-317500" algn="l" rtl="0">
              <a:spcBef>
                <a:spcPts val="0"/>
              </a:spcBef>
              <a:spcAft>
                <a:spcPts val="0"/>
              </a:spcAft>
              <a:buSzPts val="1400"/>
              <a:buChar char="○"/>
            </a:pPr>
            <a:r>
              <a:rPr lang="en"/>
              <a:t>TTL (Transistor to Transistor Logic) </a:t>
            </a:r>
            <a:endParaRPr/>
          </a:p>
          <a:p>
            <a:pPr marL="1371600" lvl="2" indent="-317500" algn="l" rtl="0">
              <a:spcBef>
                <a:spcPts val="0"/>
              </a:spcBef>
              <a:spcAft>
                <a:spcPts val="0"/>
              </a:spcAft>
              <a:buSzPts val="1400"/>
              <a:buChar char="■"/>
            </a:pPr>
            <a:r>
              <a:rPr lang="en"/>
              <a:t>Uses 5 volts - i.e. 5v = on (1), and 0v = off (0)</a:t>
            </a:r>
            <a:endParaRPr/>
          </a:p>
          <a:p>
            <a:pPr marL="914400" lvl="1" indent="-317500" algn="l" rtl="0">
              <a:spcBef>
                <a:spcPts val="0"/>
              </a:spcBef>
              <a:spcAft>
                <a:spcPts val="0"/>
              </a:spcAft>
              <a:buSzPts val="1400"/>
              <a:buChar char="○"/>
            </a:pPr>
            <a:r>
              <a:rPr lang="en"/>
              <a:t>CMOS (Complementary metal–oxide–semiconductor) </a:t>
            </a:r>
            <a:endParaRPr/>
          </a:p>
          <a:p>
            <a:pPr marL="1371600" lvl="2" indent="-317500" algn="l" rtl="0">
              <a:spcBef>
                <a:spcPts val="0"/>
              </a:spcBef>
              <a:spcAft>
                <a:spcPts val="0"/>
              </a:spcAft>
              <a:buSzPts val="1400"/>
              <a:buChar char="■"/>
            </a:pPr>
            <a:r>
              <a:rPr lang="en"/>
              <a:t>Uses supply voltage (i.e. 3.3 volts)</a:t>
            </a:r>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105"/>
        <p:cNvGrpSpPr/>
        <p:nvPr/>
      </p:nvGrpSpPr>
      <p:grpSpPr>
        <a:xfrm>
          <a:off x="0" y="0"/>
          <a:ext cx="0" cy="0"/>
          <a:chOff x="0" y="0"/>
          <a:chExt cx="0" cy="0"/>
        </a:xfrm>
      </p:grpSpPr>
      <p:sp>
        <p:nvSpPr>
          <p:cNvPr id="106" name="Google Shape;106;p19"/>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Analog VS Digital</a:t>
            </a:r>
            <a:endParaRPr/>
          </a:p>
        </p:txBody>
      </p:sp>
      <p:sp>
        <p:nvSpPr>
          <p:cNvPr id="107" name="Google Shape;107;p19"/>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Analog</a:t>
            </a:r>
            <a:endParaRPr/>
          </a:p>
          <a:p>
            <a:pPr marL="457200" lvl="0" indent="-317500" algn="l" rtl="0">
              <a:spcBef>
                <a:spcPts val="1600"/>
              </a:spcBef>
              <a:spcAft>
                <a:spcPts val="0"/>
              </a:spcAft>
              <a:buSzPts val="1400"/>
              <a:buChar char="●"/>
            </a:pPr>
            <a:r>
              <a:rPr lang="en"/>
              <a:t>Variable values</a:t>
            </a:r>
            <a:endParaRPr/>
          </a:p>
          <a:p>
            <a:pPr marL="457200" lvl="0" indent="-317500" algn="l" rtl="0">
              <a:spcBef>
                <a:spcPts val="0"/>
              </a:spcBef>
              <a:spcAft>
                <a:spcPts val="0"/>
              </a:spcAft>
              <a:buSzPts val="1400"/>
              <a:buChar char="●"/>
            </a:pPr>
            <a:r>
              <a:rPr lang="en"/>
              <a:t>Easy to translate</a:t>
            </a:r>
            <a:endParaRPr/>
          </a:p>
          <a:p>
            <a:pPr marL="457200" lvl="0" indent="-317500" algn="l" rtl="0">
              <a:spcBef>
                <a:spcPts val="0"/>
              </a:spcBef>
              <a:spcAft>
                <a:spcPts val="0"/>
              </a:spcAft>
              <a:buSzPts val="1400"/>
              <a:buChar char="●"/>
            </a:pPr>
            <a:r>
              <a:rPr lang="en"/>
              <a:t>Can only send one value</a:t>
            </a:r>
            <a:endParaRPr/>
          </a:p>
        </p:txBody>
      </p:sp>
      <p:sp>
        <p:nvSpPr>
          <p:cNvPr id="108" name="Google Shape;108;p19"/>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Digital</a:t>
            </a:r>
            <a:endParaRPr/>
          </a:p>
          <a:p>
            <a:pPr marL="457200" lvl="0" indent="-317500" algn="l" rtl="0">
              <a:spcBef>
                <a:spcPts val="1600"/>
              </a:spcBef>
              <a:spcAft>
                <a:spcPts val="0"/>
              </a:spcAft>
              <a:buSzPts val="1400"/>
              <a:buChar char="●"/>
            </a:pPr>
            <a:r>
              <a:rPr lang="en"/>
              <a:t>On or Off (1 or 0)</a:t>
            </a:r>
            <a:endParaRPr/>
          </a:p>
          <a:p>
            <a:pPr marL="457200" lvl="0" indent="-317500" algn="l" rtl="0">
              <a:spcBef>
                <a:spcPts val="0"/>
              </a:spcBef>
              <a:spcAft>
                <a:spcPts val="0"/>
              </a:spcAft>
              <a:buSzPts val="1400"/>
              <a:buChar char="●"/>
            </a:pPr>
            <a:r>
              <a:rPr lang="en"/>
              <a:t>Can send data easily</a:t>
            </a:r>
            <a:endParaRPr/>
          </a:p>
          <a:p>
            <a:pPr marL="457200" lvl="0" indent="-317500" algn="l" rtl="0">
              <a:spcBef>
                <a:spcPts val="0"/>
              </a:spcBef>
              <a:spcAft>
                <a:spcPts val="0"/>
              </a:spcAft>
              <a:buSzPts val="1400"/>
              <a:buChar char="●"/>
            </a:pPr>
            <a:r>
              <a:rPr lang="en"/>
              <a:t>Could send multiple values (messages)</a:t>
            </a:r>
            <a:endParaRPr/>
          </a:p>
        </p:txBody>
      </p:sp>
      <p:pic>
        <p:nvPicPr>
          <p:cNvPr id="109" name="Google Shape;109;p19"/>
          <p:cNvPicPr preferRelativeResize="0"/>
          <p:nvPr/>
        </p:nvPicPr>
        <p:blipFill>
          <a:blip r:embed="rId3">
            <a:alphaModFix/>
          </a:blip>
          <a:stretch>
            <a:fillRect/>
          </a:stretch>
        </p:blipFill>
        <p:spPr>
          <a:xfrm>
            <a:off x="471888" y="3400538"/>
            <a:ext cx="2371725" cy="1228725"/>
          </a:xfrm>
          <a:prstGeom prst="rect">
            <a:avLst/>
          </a:prstGeom>
          <a:noFill/>
          <a:ln>
            <a:noFill/>
          </a:ln>
        </p:spPr>
      </p:pic>
      <p:pic>
        <p:nvPicPr>
          <p:cNvPr id="110" name="Google Shape;110;p19"/>
          <p:cNvPicPr preferRelativeResize="0"/>
          <p:nvPr/>
        </p:nvPicPr>
        <p:blipFill>
          <a:blip r:embed="rId4">
            <a:alphaModFix/>
          </a:blip>
          <a:stretch>
            <a:fillRect/>
          </a:stretch>
        </p:blipFill>
        <p:spPr>
          <a:xfrm>
            <a:off x="4694250" y="3529688"/>
            <a:ext cx="3417100" cy="970450"/>
          </a:xfrm>
          <a:prstGeom prst="rect">
            <a:avLst/>
          </a:prstGeom>
          <a:noFill/>
          <a:ln>
            <a:noFill/>
          </a:ln>
        </p:spPr>
      </p:pic>
      <p:sp>
        <p:nvSpPr>
          <p:cNvPr id="111" name="Google Shape;111;p19"/>
          <p:cNvSpPr txBox="1"/>
          <p:nvPr/>
        </p:nvSpPr>
        <p:spPr>
          <a:xfrm>
            <a:off x="2934900" y="3571875"/>
            <a:ext cx="3429000" cy="39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Common Communication Protocols</a:t>
            </a:r>
            <a:endParaRPr/>
          </a:p>
        </p:txBody>
      </p:sp>
      <p:sp>
        <p:nvSpPr>
          <p:cNvPr id="117" name="Google Shape;117;p20"/>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I</a:t>
            </a:r>
            <a:r>
              <a:rPr lang="en" baseline="30000"/>
              <a:t>2</a:t>
            </a:r>
            <a:r>
              <a:rPr lang="en"/>
              <a:t>C - Inter-Integrated Circuit</a:t>
            </a:r>
            <a:endParaRPr/>
          </a:p>
          <a:p>
            <a:pPr marL="457200" lvl="0" indent="-342900" algn="l" rtl="0">
              <a:spcBef>
                <a:spcPts val="0"/>
              </a:spcBef>
              <a:spcAft>
                <a:spcPts val="0"/>
              </a:spcAft>
              <a:buSzPts val="1800"/>
              <a:buChar char="●"/>
            </a:pPr>
            <a:r>
              <a:rPr lang="en"/>
              <a:t>SPI - Serial Peripheral Interface</a:t>
            </a:r>
            <a:endParaRPr/>
          </a:p>
          <a:p>
            <a:pPr marL="457200" lvl="0" indent="-342900" algn="l" rtl="0">
              <a:spcBef>
                <a:spcPts val="0"/>
              </a:spcBef>
              <a:spcAft>
                <a:spcPts val="0"/>
              </a:spcAft>
              <a:buSzPts val="1800"/>
              <a:buChar char="●"/>
            </a:pPr>
            <a:r>
              <a:rPr lang="en"/>
              <a:t>Serial - RS-232</a:t>
            </a:r>
            <a:endParaRPr/>
          </a:p>
          <a:p>
            <a:pPr marL="457200" lvl="0" indent="-342900" algn="l" rtl="0">
              <a:spcBef>
                <a:spcPts val="0"/>
              </a:spcBef>
              <a:spcAft>
                <a:spcPts val="0"/>
              </a:spcAft>
              <a:buSzPts val="1800"/>
              <a:buChar char="●"/>
            </a:pPr>
            <a:r>
              <a:rPr lang="en"/>
              <a:t>TTL - Transistor to Transistor Logic</a:t>
            </a:r>
            <a:endParaRPr/>
          </a:p>
          <a:p>
            <a:pPr marL="457200" marR="0" lvl="0" indent="-342900" algn="l" rtl="0">
              <a:lnSpc>
                <a:spcPct val="115000"/>
              </a:lnSpc>
              <a:spcBef>
                <a:spcPts val="0"/>
              </a:spcBef>
              <a:spcAft>
                <a:spcPts val="0"/>
              </a:spcAft>
              <a:buClr>
                <a:schemeClr val="lt2"/>
              </a:buClr>
              <a:buSzPts val="1800"/>
              <a:buFont typeface="Roboto"/>
              <a:buChar char="●"/>
            </a:pPr>
            <a:r>
              <a:rPr lang="en"/>
              <a:t>USB - Universal Serial Bus</a:t>
            </a:r>
            <a:endParaRPr/>
          </a:p>
          <a:p>
            <a:pPr marL="457200" marR="0" lvl="0" indent="-342900" algn="l" rtl="0">
              <a:lnSpc>
                <a:spcPct val="115000"/>
              </a:lnSpc>
              <a:spcBef>
                <a:spcPts val="0"/>
              </a:spcBef>
              <a:spcAft>
                <a:spcPts val="0"/>
              </a:spcAft>
              <a:buSzPts val="1800"/>
              <a:buChar char="●"/>
            </a:pPr>
            <a:r>
              <a:rPr lang="en"/>
              <a:t>CAN bus - Controlled Area Network</a:t>
            </a:r>
            <a:endParaRPr/>
          </a:p>
          <a:p>
            <a:pPr marL="457200" marR="0" lvl="0" indent="-342900" algn="l" rtl="0">
              <a:lnSpc>
                <a:spcPct val="115000"/>
              </a:lnSpc>
              <a:spcBef>
                <a:spcPts val="0"/>
              </a:spcBef>
              <a:spcAft>
                <a:spcPts val="0"/>
              </a:spcAft>
              <a:buSzPts val="1800"/>
              <a:buChar char="●"/>
            </a:pPr>
            <a:r>
              <a:rPr lang="en"/>
              <a:t>1-Wire</a:t>
            </a:r>
            <a:endParaRPr/>
          </a:p>
          <a:p>
            <a:pPr marL="457200" marR="0" lvl="0" indent="-342900" algn="l" rtl="0">
              <a:lnSpc>
                <a:spcPct val="115000"/>
              </a:lnSpc>
              <a:spcBef>
                <a:spcPts val="0"/>
              </a:spcBef>
              <a:spcAft>
                <a:spcPts val="0"/>
              </a:spcAft>
              <a:buSzPts val="1800"/>
              <a:buChar char="●"/>
            </a:pPr>
            <a:r>
              <a:rPr lang="en"/>
              <a:t>Wireless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21"/>
        <p:cNvGrpSpPr/>
        <p:nvPr/>
      </p:nvGrpSpPr>
      <p:grpSpPr>
        <a:xfrm>
          <a:off x="0" y="0"/>
          <a:ext cx="0" cy="0"/>
          <a:chOff x="0" y="0"/>
          <a:chExt cx="0" cy="0"/>
        </a:xfrm>
      </p:grpSpPr>
      <p:sp>
        <p:nvSpPr>
          <p:cNvPr id="122" name="Google Shape;122;p2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Common Communication Protocols</a:t>
            </a:r>
            <a:endParaRPr/>
          </a:p>
        </p:txBody>
      </p:sp>
      <p:sp>
        <p:nvSpPr>
          <p:cNvPr id="123" name="Google Shape;123;p21"/>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a:t>
            </a:r>
            <a:r>
              <a:rPr lang="en" baseline="30000"/>
              <a:t>2</a:t>
            </a:r>
            <a:r>
              <a:rPr lang="en"/>
              <a:t>C - Inter-Integrated Circuit</a:t>
            </a:r>
            <a:endParaRPr/>
          </a:p>
          <a:p>
            <a:pPr marL="457200" lvl="0" indent="-342900" algn="l" rtl="0">
              <a:spcBef>
                <a:spcPts val="1600"/>
              </a:spcBef>
              <a:spcAft>
                <a:spcPts val="0"/>
              </a:spcAft>
              <a:buSzPts val="1800"/>
              <a:buChar char="●"/>
            </a:pPr>
            <a:r>
              <a:rPr lang="en"/>
              <a:t>Known as I-two-C, or I-Squared-C</a:t>
            </a:r>
            <a:endParaRPr/>
          </a:p>
          <a:p>
            <a:pPr marL="457200" lvl="0" indent="-342900" algn="l" rtl="0">
              <a:spcBef>
                <a:spcPts val="0"/>
              </a:spcBef>
              <a:spcAft>
                <a:spcPts val="0"/>
              </a:spcAft>
              <a:buSzPts val="1800"/>
              <a:buChar char="●"/>
            </a:pPr>
            <a:r>
              <a:rPr lang="en"/>
              <a:t>Can send data pretty fast</a:t>
            </a:r>
            <a:endParaRPr/>
          </a:p>
          <a:p>
            <a:pPr marL="457200" marR="0" lvl="0" indent="-342900" algn="l" rtl="0">
              <a:lnSpc>
                <a:spcPct val="115000"/>
              </a:lnSpc>
              <a:spcBef>
                <a:spcPts val="0"/>
              </a:spcBef>
              <a:spcAft>
                <a:spcPts val="0"/>
              </a:spcAft>
              <a:buClr>
                <a:schemeClr val="lt2"/>
              </a:buClr>
              <a:buSzPts val="1800"/>
              <a:buFont typeface="Roboto"/>
              <a:buChar char="●"/>
            </a:pPr>
            <a:r>
              <a:rPr lang="en"/>
              <a:t>Talks over two lines/wires</a:t>
            </a:r>
            <a:endParaRPr/>
          </a:p>
          <a:p>
            <a:pPr marL="914400" lvl="1" indent="-317500" algn="l" rtl="0">
              <a:spcBef>
                <a:spcPts val="0"/>
              </a:spcBef>
              <a:spcAft>
                <a:spcPts val="0"/>
              </a:spcAft>
              <a:buSzPts val="1400"/>
              <a:buChar char="○"/>
            </a:pPr>
            <a:r>
              <a:rPr lang="en"/>
              <a:t>SDA - Serial Data</a:t>
            </a:r>
            <a:endParaRPr/>
          </a:p>
          <a:p>
            <a:pPr marL="914400" lvl="1" indent="-317500" algn="l" rtl="0">
              <a:spcBef>
                <a:spcPts val="0"/>
              </a:spcBef>
              <a:spcAft>
                <a:spcPts val="0"/>
              </a:spcAft>
              <a:buSzPts val="1400"/>
              <a:buChar char="○"/>
            </a:pPr>
            <a:r>
              <a:rPr lang="en"/>
              <a:t>SCL - Serial Clock</a:t>
            </a:r>
            <a:endParaRPr/>
          </a:p>
          <a:p>
            <a:pPr marL="457200" lvl="0" indent="-342900" algn="l" rtl="0">
              <a:spcBef>
                <a:spcPts val="0"/>
              </a:spcBef>
              <a:spcAft>
                <a:spcPts val="0"/>
              </a:spcAft>
              <a:buSzPts val="1800"/>
              <a:buChar char="●"/>
            </a:pPr>
            <a:r>
              <a:rPr lang="en"/>
              <a:t>Multiple devices can talk at</a:t>
            </a:r>
            <a:br>
              <a:rPr lang="en"/>
            </a:br>
            <a:r>
              <a:rPr lang="en"/>
              <a:t>the same over the same wires</a:t>
            </a:r>
            <a:endParaRPr/>
          </a:p>
        </p:txBody>
      </p:sp>
      <p:pic>
        <p:nvPicPr>
          <p:cNvPr id="124" name="Google Shape;124;p21"/>
          <p:cNvPicPr preferRelativeResize="0"/>
          <p:nvPr/>
        </p:nvPicPr>
        <p:blipFill>
          <a:blip r:embed="rId3">
            <a:alphaModFix/>
          </a:blip>
          <a:stretch>
            <a:fillRect/>
          </a:stretch>
        </p:blipFill>
        <p:spPr>
          <a:xfrm>
            <a:off x="4398825" y="2771325"/>
            <a:ext cx="4185901" cy="16673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679</Words>
  <Application>Microsoft Office PowerPoint</Application>
  <PresentationFormat>On-screen Show (16:9)</PresentationFormat>
  <Paragraphs>138</Paragraphs>
  <Slides>29</Slides>
  <Notes>29</Notes>
  <HiddenSlides>7</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Roboto</vt:lpstr>
      <vt:lpstr>Arial</vt:lpstr>
      <vt:lpstr>Material</vt:lpstr>
      <vt:lpstr>Build-your-own Microcontroller Sensor Workshop</vt:lpstr>
      <vt:lpstr>PowerPoint Presentation</vt:lpstr>
      <vt:lpstr>What are we going to do?</vt:lpstr>
      <vt:lpstr>About Microcontrollers</vt:lpstr>
      <vt:lpstr>About Sensors</vt:lpstr>
      <vt:lpstr>Power needs</vt:lpstr>
      <vt:lpstr>Analog VS Digital</vt:lpstr>
      <vt:lpstr>Common Communication Protocols</vt:lpstr>
      <vt:lpstr> Common Communication Protocols</vt:lpstr>
      <vt:lpstr>Common Communication Protocols</vt:lpstr>
      <vt:lpstr>Common Pin Labels</vt:lpstr>
      <vt:lpstr>Equipment</vt:lpstr>
      <vt:lpstr> Breadboard</vt:lpstr>
      <vt:lpstr> Microcontroller Development Board</vt:lpstr>
      <vt:lpstr>Environment Sensor</vt:lpstr>
      <vt:lpstr>Putting it together</vt:lpstr>
      <vt:lpstr>Lesson 1</vt:lpstr>
      <vt:lpstr>PowerPoint Presentation</vt:lpstr>
      <vt:lpstr>PowerPoint Presentation</vt:lpstr>
      <vt:lpstr>PowerPoint Presentation</vt:lpstr>
      <vt:lpstr>Program the Microcontroller</vt:lpstr>
      <vt:lpstr>PowerPoint Presentation</vt:lpstr>
      <vt:lpstr>Lesson 2</vt:lpstr>
      <vt:lpstr>Real Time Clock</vt:lpstr>
      <vt:lpstr>PowerPoint Presentation</vt:lpstr>
      <vt:lpstr>Lesson 3</vt:lpstr>
      <vt:lpstr>SD Card Reader/Writer</vt:lpstr>
      <vt:lpstr>PowerPoint Presentation</vt:lpstr>
      <vt:lpstr>Wasn’t that fun?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Build-your-own Microcontroller Sensor Workshop</dc:title>
  <cp:lastModifiedBy>Van Den Eijnden, Michael</cp:lastModifiedBy>
  <cp:revision>1</cp:revision>
  <dcterms:modified xsi:type="dcterms:W3CDTF">2018-11-07T16:01:07Z</dcterms:modified>
</cp:coreProperties>
</file>